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CDBF6D-9A76-4FA5-90B8-1DD37F9E9B90}" type="datetimeFigureOut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2D235-E68D-4829-B736-63848DB311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0036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CD948-2728-4B3A-A4B1-7F85EA2FA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D72B099-3D41-474F-9BFE-B20031EB99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59AF1C-9AF1-48E1-A8AB-3D5806EC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D565C-D2E5-445A-9F75-045534FA2A3C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2423AF-6FE2-4C28-A98E-A5EED3EF5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97C410-CB54-4651-AC71-36E25AE33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8403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C368C-EFD3-4073-A596-F5FA8F52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9583420-449C-4C7E-9577-E1653D838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1DD6E4-643E-4102-8AD0-7D88A327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46BE0-ABE1-4102-9ACB-3BBE859366A6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2884F7-FE22-480A-AD30-1B891FAE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22674F-7C3B-498B-ACA5-2F058143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2099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1A4F831-12F0-4853-B993-91FA17E33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9C9B10-381D-48BA-BEF0-63FCEBF7F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5775CC-423A-459C-A02E-64C661C91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973BD-4E5D-4ADB-AE3F-9ACEE96BDCFB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03D977-CA39-4ADD-889D-C081DF09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87A870-15E1-4B97-8F2D-2ABBD916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303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832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3B0C6B-A3AC-488C-B8AA-CFB00216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1571CE-E883-42E9-8838-5BC1D7D5A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549AEA-5A89-4ADE-A7E8-F168F7C7D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3D66-828A-40F6-9F7B-718B9399C7B8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FDE1E3-3826-47A4-981C-947801268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2C3906-4A6D-46B7-9C67-97A2BEB0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9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918361-3832-489A-8202-FE9265CF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871DB4-4086-47AF-ADE5-6E71008F6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EF779-DB57-4B06-9F6D-F762DCB10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6D80-650C-4DBB-90E2-7A873A482253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E652FF-8725-478F-B054-D2612F88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262B7E-42E9-4775-8B83-07D5B8B6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227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A8DAD-F012-4ABE-B7E2-01FB67B3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8AD09F-3400-4C2B-8082-2A0ACFACBE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E074E02-6568-4F60-8699-E996D2977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941789-A60F-4FDB-B11E-FA63D39BE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624F-6AD0-45C4-A74B-544EB67C9182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C79CF7-3375-4712-B834-BA24A5D76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851BB49-C2CA-4DE9-A5CF-C919FA4C8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42BCCD-86C0-4624-B24C-C5CD62C10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9EE0D1-9B02-4DEC-AF13-35A517DB6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81DD9B2-6281-4F68-80C9-421B79EE0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9D0B20F-0BE4-445B-B352-F0FABFE57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00B97F-1676-4C3A-BEE4-8D342F378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4075110-45BB-4111-A6CD-9CAF800B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E6C38-2211-44AA-BEE1-DD1DC41E793C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056AAFE-B4A7-4D73-A216-210ADC3BD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CFCC2EC-D059-47D6-AC2C-FC3BA432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64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A2A5F5-8C15-49EA-851C-1D4612B66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1C0DDAC-DA6E-46B7-9AB6-1B7DE8F9A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261F0-5821-4565-9BF0-22F7A9B40A83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58D1B9C-0FCD-4602-8940-742DF232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789D53C-21EF-4F04-8152-0A2E2F2A3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220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18D81AA-F9AA-4FDC-AA36-97519BF77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3FA86-BD9A-48EC-806C-82A69081CDC1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A3E5E35-EFBA-464C-8419-987CD686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CF7BFF-3879-4852-9E78-6E4AC185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418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109C9D-471E-4445-9815-1D347D32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A17E55-07EE-42BF-93D4-4A0C0CF89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24D6B6-0830-4370-8F64-4ACB01CDC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D59D3D4-7FCA-41C0-A1BE-2DF9FE1CC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89CF5-16D1-4063-B43F-3B8D069B1883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0FCBE74-DAE1-42CE-9CFC-19947843C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81AC5C6-726E-4F2F-B36C-3E8D6C32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52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E9548A-C393-43D1-AD2B-18E8CB1A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E643DC-3143-4BF4-9319-C36620970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550A566-E862-4338-ADAB-385E543C8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E0ADB39-19DE-4862-A0F2-EB1AC4DB7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265A-C1C4-45E1-8D96-7BBF965B5196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56A065-8DD5-4720-8774-9CE4CB00D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29EB51-B7D3-4E07-9EB1-D41EFF490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6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EEB19A2-DEFF-436E-AC79-5689371E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D5F608E-C0A8-4643-AF13-E43F53072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161DBB-AF00-4890-A1BC-41E05C6F3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52F6B711-FD1E-474A-A3FF-0B9D3ACBDCD3}" type="datetime1">
              <a:rPr lang="zh-TW" altLang="en-US" smtClean="0"/>
              <a:t>2023/11/16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1BF406-EE65-430E-BEDB-A6C2FA7EA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D202EE-82F9-45A2-ABBD-D08DE79EC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298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s7wXPRCwO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C93E8D-BD33-4F77-BE0E-D83DEEA142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9" r="8257"/>
          <a:stretch/>
        </p:blipFill>
        <p:spPr>
          <a:xfrm>
            <a:off x="7343192" y="3175463"/>
            <a:ext cx="4848808" cy="368253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41A235B-D139-4DFF-A16E-90AED76D1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99818"/>
            <a:ext cx="7480041" cy="1137298"/>
          </a:xfrm>
        </p:spPr>
        <p:txBody>
          <a:bodyPr/>
          <a:lstStyle/>
          <a:p>
            <a:r>
              <a:rPr lang="zh-TW" altLang="en-US" b="1" dirty="0"/>
              <a:t>智慧藥盒與用藥提醒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4E4793A-D0A8-46BE-8153-FEB0CE3EA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890" y="3606705"/>
            <a:ext cx="5337110" cy="1655762"/>
          </a:xfrm>
        </p:spPr>
        <p:txBody>
          <a:bodyPr/>
          <a:lstStyle/>
          <a:p>
            <a:r>
              <a:rPr lang="zh-TW" altLang="en-US" sz="2400" dirty="0"/>
              <a:t>組員</a:t>
            </a:r>
            <a:r>
              <a:rPr lang="en-US" altLang="zh-TW" sz="2400" dirty="0"/>
              <a:t>: </a:t>
            </a:r>
            <a:r>
              <a:rPr lang="zh-TW" altLang="en-US" sz="2400" dirty="0"/>
              <a:t>資工</a:t>
            </a:r>
            <a:r>
              <a:rPr lang="en-US" altLang="zh-TW" sz="2400" dirty="0"/>
              <a:t>4B</a:t>
            </a:r>
            <a:r>
              <a:rPr lang="zh-TW" altLang="en-US" sz="2400" dirty="0"/>
              <a:t>宋彥霖、資管</a:t>
            </a:r>
            <a:r>
              <a:rPr lang="en-US" altLang="zh-TW" sz="2400" dirty="0"/>
              <a:t>4B</a:t>
            </a:r>
            <a:r>
              <a:rPr lang="zh-TW" altLang="en-US" sz="2400" dirty="0"/>
              <a:t>曾子宇</a:t>
            </a:r>
          </a:p>
          <a:p>
            <a:r>
              <a:rPr lang="zh-TW" altLang="en-US" sz="2400" dirty="0"/>
              <a:t>指導教授</a:t>
            </a:r>
            <a:r>
              <a:rPr lang="en-US" altLang="zh-TW" sz="2400" dirty="0"/>
              <a:t>:</a:t>
            </a:r>
            <a:r>
              <a:rPr lang="zh-TW" altLang="en-US" sz="2400" dirty="0"/>
              <a:t>張志宏</a:t>
            </a:r>
          </a:p>
        </p:txBody>
      </p:sp>
    </p:spTree>
    <p:extLst>
      <p:ext uri="{BB962C8B-B14F-4D97-AF65-F5344CB8AC3E}">
        <p14:creationId xmlns:p14="http://schemas.microsoft.com/office/powerpoint/2010/main" val="4094412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hlinkClick r:id="rId3" action="ppaction://hlinksldjump"/>
            <a:extLst>
              <a:ext uri="{FF2B5EF4-FFF2-40B4-BE49-F238E27FC236}">
                <a16:creationId xmlns:a16="http://schemas.microsoft.com/office/drawing/2014/main" id="{1892B8B8-B600-4AB9-BB35-0DF31062B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7149" y="4548141"/>
            <a:ext cx="1017701" cy="10177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478907D-12D8-4DF4-A430-B9D6EAC68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299"/>
            <a:ext cx="10515600" cy="1126768"/>
          </a:xfrm>
        </p:spPr>
        <p:txBody>
          <a:bodyPr/>
          <a:lstStyle/>
          <a:p>
            <a:r>
              <a:rPr lang="zh-TW" altLang="en-US" dirty="0"/>
              <a:t>實際操作展示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A937EC3-99C3-43FE-8EE7-0C2AB584DA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399520"/>
            <a:ext cx="10515600" cy="1500187"/>
          </a:xfrm>
        </p:spPr>
        <p:txBody>
          <a:bodyPr anchor="ctr"/>
          <a:lstStyle/>
          <a:p>
            <a:pPr algn="ctr"/>
            <a:r>
              <a:rPr lang="en-US" altLang="zh-TW" sz="24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智慧藥盒</a:t>
            </a:r>
            <a:r>
              <a:rPr lang="zh-TW" alt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altLang="zh-TW" sz="24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完整功能</a:t>
            </a:r>
            <a:r>
              <a:rPr lang="zh-TW" alt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展示</a:t>
            </a:r>
            <a:endParaRPr lang="en-US" altLang="zh-TW" sz="2400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BDAC9F1-9E20-4B26-B735-432E9A84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10</a:t>
            </a:fld>
            <a:endParaRPr lang="zh-TW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>
            <a:extLst>
              <a:ext uri="{FF2B5EF4-FFF2-40B4-BE49-F238E27FC236}">
                <a16:creationId xmlns:a16="http://schemas.microsoft.com/office/drawing/2014/main" id="{B8F4DA66-9AAC-4BEF-A714-BCFBA5BA72B4}"/>
              </a:ext>
            </a:extLst>
          </p:cNvPr>
          <p:cNvGrpSpPr/>
          <p:nvPr/>
        </p:nvGrpSpPr>
        <p:grpSpPr>
          <a:xfrm>
            <a:off x="120022" y="2223727"/>
            <a:ext cx="2453382" cy="416619"/>
            <a:chOff x="2348389" y="3737253"/>
            <a:chExt cx="2944058" cy="499943"/>
          </a:xfrm>
        </p:grpSpPr>
        <p:sp>
          <p:nvSpPr>
            <p:cNvPr id="5" name="Shape 2"/>
            <p:cNvSpPr/>
            <p:nvPr/>
          </p:nvSpPr>
          <p:spPr>
            <a:xfrm>
              <a:off x="2348389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6" name="Text 3"/>
            <p:cNvSpPr/>
            <p:nvPr/>
          </p:nvSpPr>
          <p:spPr>
            <a:xfrm>
              <a:off x="2506385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1</a:t>
              </a:r>
              <a:endParaRPr lang="en-US" sz="2187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3070503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藥盒使用天數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" name="Text 5"/>
          <p:cNvSpPr/>
          <p:nvPr/>
        </p:nvSpPr>
        <p:spPr>
          <a:xfrm>
            <a:off x="536641" y="2819718"/>
            <a:ext cx="3097816" cy="25636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未來能有更長的使用天數，增加藥盒的儲存格至一週甚至是一個月。</a:t>
            </a: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4D67A71A-2AF6-4358-BA18-627F9072160B}"/>
              </a:ext>
            </a:extLst>
          </p:cNvPr>
          <p:cNvGrpSpPr/>
          <p:nvPr/>
        </p:nvGrpSpPr>
        <p:grpSpPr>
          <a:xfrm>
            <a:off x="4000062" y="2186124"/>
            <a:ext cx="2453382" cy="416619"/>
            <a:chOff x="5733574" y="3737253"/>
            <a:chExt cx="2944058" cy="499943"/>
          </a:xfrm>
        </p:grpSpPr>
        <p:sp>
          <p:nvSpPr>
            <p:cNvPr id="9" name="Shape 6"/>
            <p:cNvSpPr/>
            <p:nvPr/>
          </p:nvSpPr>
          <p:spPr>
            <a:xfrm>
              <a:off x="5733574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10" name="Text 7"/>
            <p:cNvSpPr/>
            <p:nvPr/>
          </p:nvSpPr>
          <p:spPr>
            <a:xfrm>
              <a:off x="5891570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2</a:t>
              </a:r>
              <a:endParaRPr lang="en-US" sz="2187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6455688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隔離未取之藥物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" name="Text 9"/>
          <p:cNvSpPr/>
          <p:nvPr/>
        </p:nvSpPr>
        <p:spPr>
          <a:xfrm>
            <a:off x="4313422" y="2819719"/>
            <a:ext cx="3293183" cy="2871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增加排除機構，將超過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小時未取之藥物隔離，避免前個時段與下個時段之藥物一起被服用。</a:t>
            </a:r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9A25AEB2-59FB-4AC0-95E5-1A7FB193BFF2}"/>
              </a:ext>
            </a:extLst>
          </p:cNvPr>
          <p:cNvGrpSpPr/>
          <p:nvPr/>
        </p:nvGrpSpPr>
        <p:grpSpPr>
          <a:xfrm>
            <a:off x="7925200" y="2199446"/>
            <a:ext cx="2453382" cy="416619"/>
            <a:chOff x="9118759" y="3737253"/>
            <a:chExt cx="2944058" cy="499943"/>
          </a:xfrm>
        </p:grpSpPr>
        <p:sp>
          <p:nvSpPr>
            <p:cNvPr id="13" name="Shape 10"/>
            <p:cNvSpPr/>
            <p:nvPr/>
          </p:nvSpPr>
          <p:spPr>
            <a:xfrm>
              <a:off x="9118759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14" name="Text 11"/>
            <p:cNvSpPr/>
            <p:nvPr/>
          </p:nvSpPr>
          <p:spPr>
            <a:xfrm>
              <a:off x="9276755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3</a:t>
              </a:r>
              <a:endParaRPr lang="en-US" sz="2187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9840873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結合其他智慧裝置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" name="Text 13"/>
          <p:cNvSpPr/>
          <p:nvPr/>
        </p:nvSpPr>
        <p:spPr>
          <a:xfrm>
            <a:off x="8285570" y="2819718"/>
            <a:ext cx="3543405" cy="2871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將智慧藥盒與其他智慧裝置整合，如智慧型手機、手錶，可在這些裝置中以訊息通知的方式提醒。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8DAC8F-B316-41AB-B6F3-6485EF3C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未來展望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9E33BD8-D11D-4D26-92FD-8AEB9D59B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11</a:t>
            </a:fld>
            <a:endParaRPr lang="zh-TW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991" y="1478856"/>
            <a:ext cx="8277919" cy="427057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08761A1-4754-416D-9A10-C5EF5692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/>
              <a:t>專題</a:t>
            </a:r>
            <a:r>
              <a:rPr lang="zh-TW" altLang="en-US" dirty="0"/>
              <a:t>製作時程圖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37D09F4-AC96-4732-A282-69237EAB6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12</a:t>
            </a:fld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66921C-16B0-41C9-A361-A054A199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報告結束，感謝您的聆聽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CDA8818-3017-439D-A358-6C7298DE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13</a:t>
            </a:fld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193" y="2184446"/>
            <a:ext cx="9949614" cy="299324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316A094-A3F5-47DA-B070-9D257AEF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Demo </a:t>
            </a:r>
            <a:r>
              <a:rPr lang="zh-TW" altLang="en-US" dirty="0"/>
              <a:t>影片展示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D722941-98C1-40F6-AA3C-B0414CA0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14</a:t>
            </a:fld>
            <a:endParaRPr lang="zh-TW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F854AF95-3B63-457C-9A9E-39E9DBBAF670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39579351"/>
              </p:ext>
            </p:extLst>
          </p:nvPr>
        </p:nvGraphicFramePr>
        <p:xfrm>
          <a:off x="838202" y="1690688"/>
          <a:ext cx="10515598" cy="4313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101">
                  <a:extLst>
                    <a:ext uri="{9D8B030D-6E8A-4147-A177-3AD203B41FA5}">
                      <a16:colId xmlns:a16="http://schemas.microsoft.com/office/drawing/2014/main" val="3891849277"/>
                    </a:ext>
                  </a:extLst>
                </a:gridCol>
                <a:gridCol w="3664284">
                  <a:extLst>
                    <a:ext uri="{9D8B030D-6E8A-4147-A177-3AD203B41FA5}">
                      <a16:colId xmlns:a16="http://schemas.microsoft.com/office/drawing/2014/main" val="829318494"/>
                    </a:ext>
                  </a:extLst>
                </a:gridCol>
                <a:gridCol w="2940396">
                  <a:extLst>
                    <a:ext uri="{9D8B030D-6E8A-4147-A177-3AD203B41FA5}">
                      <a16:colId xmlns:a16="http://schemas.microsoft.com/office/drawing/2014/main" val="3940420822"/>
                    </a:ext>
                  </a:extLst>
                </a:gridCol>
                <a:gridCol w="1700817">
                  <a:extLst>
                    <a:ext uri="{9D8B030D-6E8A-4147-A177-3AD203B41FA5}">
                      <a16:colId xmlns:a16="http://schemas.microsoft.com/office/drawing/2014/main" val="2341888913"/>
                    </a:ext>
                  </a:extLst>
                </a:gridCol>
              </a:tblGrid>
              <a:tr h="838524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請列舉事實或描述組員的工作內容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自我評分分數 </a:t>
                      </a:r>
                      <a:r>
                        <a:rPr lang="en-US" altLang="zh-TW" dirty="0"/>
                        <a:t>(0-100</a:t>
                      </a:r>
                      <a:r>
                        <a:rPr lang="zh-TW" altLang="en-US" dirty="0"/>
                        <a:t>分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備註 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其他說明事項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407449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曾子宇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規劃軟硬體架構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3D</a:t>
                      </a:r>
                      <a:r>
                        <a:rPr lang="zh-TW" altLang="en-US" dirty="0"/>
                        <a:t>建模製作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APP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開發板程式設計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Web Server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硬體組裝與測試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0" spc="-29" dirty="0">
                          <a:solidFill>
                            <a:srgbClr val="272525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Source Sans Pro" pitchFamily="34" charset="-120"/>
                        </a:rPr>
                        <a:t>由於組員僅兩人，因此沒特別分工，所有工作皆由兩人一同完成。</a:t>
                      </a:r>
                      <a:endParaRPr lang="en-US" altLang="zh-TW" sz="18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8299778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宋彥霖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規劃軟硬體架構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3D</a:t>
                      </a:r>
                      <a:r>
                        <a:rPr lang="zh-TW" altLang="en-US" dirty="0"/>
                        <a:t>建模製作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APP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開發板程式設計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Web Server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硬體組裝與測試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0" spc="-29" dirty="0">
                          <a:solidFill>
                            <a:srgbClr val="272525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Source Sans Pro" pitchFamily="34" charset="-120"/>
                        </a:rPr>
                        <a:t>由於組員僅兩人，因此沒特別分工，所有工作皆由兩人一同完成。</a:t>
                      </a:r>
                      <a:endParaRPr lang="en-US" altLang="zh-TW" sz="18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140824"/>
                  </a:ext>
                </a:extLst>
              </a:tr>
            </a:tbl>
          </a:graphicData>
        </a:graphic>
      </p:graphicFrame>
      <p:sp>
        <p:nvSpPr>
          <p:cNvPr id="3" name="標題 2">
            <a:extLst>
              <a:ext uri="{FF2B5EF4-FFF2-40B4-BE49-F238E27FC236}">
                <a16:creationId xmlns:a16="http://schemas.microsoft.com/office/drawing/2014/main" id="{7E8FBD87-40AB-4B97-8AC2-C85E2337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專案實作分工說明及自我評分</a:t>
            </a:r>
          </a:p>
        </p:txBody>
      </p:sp>
    </p:spTree>
    <p:extLst>
      <p:ext uri="{BB962C8B-B14F-4D97-AF65-F5344CB8AC3E}">
        <p14:creationId xmlns:p14="http://schemas.microsoft.com/office/powerpoint/2010/main" val="201916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EAFC3-6676-43C0-B727-DC186351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大綱</a:t>
            </a:r>
            <a:endParaRPr lang="zh-TW" altLang="en-US" dirty="0"/>
          </a:p>
        </p:txBody>
      </p: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BF9B0DA1-6B61-401E-BFD6-1F5353916FA7}"/>
              </a:ext>
            </a:extLst>
          </p:cNvPr>
          <p:cNvGrpSpPr/>
          <p:nvPr/>
        </p:nvGrpSpPr>
        <p:grpSpPr>
          <a:xfrm>
            <a:off x="1144517" y="1959660"/>
            <a:ext cx="9902966" cy="3926557"/>
            <a:chOff x="3666172" y="2090261"/>
            <a:chExt cx="8553432" cy="2657297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10FBC93A-9191-4B94-8B1C-84D4FD15CA15}"/>
                </a:ext>
              </a:extLst>
            </p:cNvPr>
            <p:cNvGrpSpPr/>
            <p:nvPr/>
          </p:nvGrpSpPr>
          <p:grpSpPr>
            <a:xfrm>
              <a:off x="3666172" y="2090261"/>
              <a:ext cx="2079427" cy="392371"/>
              <a:chOff x="3806904" y="1281351"/>
              <a:chExt cx="2079427" cy="392371"/>
            </a:xfrm>
          </p:grpSpPr>
          <p:sp>
            <p:nvSpPr>
              <p:cNvPr id="67" name="Shape 2">
                <a:extLst>
                  <a:ext uri="{FF2B5EF4-FFF2-40B4-BE49-F238E27FC236}">
                    <a16:creationId xmlns:a16="http://schemas.microsoft.com/office/drawing/2014/main" id="{3DDB174D-CE59-42C5-9BA6-854E967FFBE8}"/>
                  </a:ext>
                </a:extLst>
              </p:cNvPr>
              <p:cNvSpPr/>
              <p:nvPr/>
            </p:nvSpPr>
            <p:spPr>
              <a:xfrm>
                <a:off x="3806904" y="1281351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8" name="Text 3">
                <a:extLst>
                  <a:ext uri="{FF2B5EF4-FFF2-40B4-BE49-F238E27FC236}">
                    <a16:creationId xmlns:a16="http://schemas.microsoft.com/office/drawing/2014/main" id="{1EFF252D-8283-47B7-9354-6FD32077BECE}"/>
                  </a:ext>
                </a:extLst>
              </p:cNvPr>
              <p:cNvSpPr/>
              <p:nvPr/>
            </p:nvSpPr>
            <p:spPr>
              <a:xfrm>
                <a:off x="3917156" y="1379519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1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9" name="Text 4">
                <a:extLst>
                  <a:ext uri="{FF2B5EF4-FFF2-40B4-BE49-F238E27FC236}">
                    <a16:creationId xmlns:a16="http://schemas.microsoft.com/office/drawing/2014/main" id="{CD4C9F9F-C532-4EF9-9BFC-20EA95602452}"/>
                  </a:ext>
                </a:extLst>
              </p:cNvPr>
              <p:cNvSpPr/>
              <p:nvPr/>
            </p:nvSpPr>
            <p:spPr>
              <a:xfrm>
                <a:off x="4316849" y="1335286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開發動機與目的</a:t>
                </a:r>
              </a:p>
            </p:txBody>
          </p:sp>
        </p:grpSp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417E7E7A-FC44-4BB4-BCFA-D0EB2B7EE7AE}"/>
                </a:ext>
              </a:extLst>
            </p:cNvPr>
            <p:cNvGrpSpPr/>
            <p:nvPr/>
          </p:nvGrpSpPr>
          <p:grpSpPr>
            <a:xfrm>
              <a:off x="3666172" y="2845236"/>
              <a:ext cx="2079427" cy="392371"/>
              <a:chOff x="3806904" y="2036326"/>
              <a:chExt cx="2079427" cy="392371"/>
            </a:xfrm>
          </p:grpSpPr>
          <p:sp>
            <p:nvSpPr>
              <p:cNvPr id="64" name="Shape 5">
                <a:extLst>
                  <a:ext uri="{FF2B5EF4-FFF2-40B4-BE49-F238E27FC236}">
                    <a16:creationId xmlns:a16="http://schemas.microsoft.com/office/drawing/2014/main" id="{548B2A2E-9C86-4DC1-A701-57FD6D302835}"/>
                  </a:ext>
                </a:extLst>
              </p:cNvPr>
              <p:cNvSpPr/>
              <p:nvPr/>
            </p:nvSpPr>
            <p:spPr>
              <a:xfrm>
                <a:off x="3806904" y="2036326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5" name="Text 6">
                <a:extLst>
                  <a:ext uri="{FF2B5EF4-FFF2-40B4-BE49-F238E27FC236}">
                    <a16:creationId xmlns:a16="http://schemas.microsoft.com/office/drawing/2014/main" id="{7B74A7D1-A538-4CAB-90AD-C6A7198521EC}"/>
                  </a:ext>
                </a:extLst>
              </p:cNvPr>
              <p:cNvSpPr/>
              <p:nvPr/>
            </p:nvSpPr>
            <p:spPr>
              <a:xfrm>
                <a:off x="3917156" y="2134494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2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6" name="Text 7">
                <a:extLst>
                  <a:ext uri="{FF2B5EF4-FFF2-40B4-BE49-F238E27FC236}">
                    <a16:creationId xmlns:a16="http://schemas.microsoft.com/office/drawing/2014/main" id="{7D0E1AB9-A12A-40D2-9B5B-9574A84C6776}"/>
                  </a:ext>
                </a:extLst>
              </p:cNvPr>
              <p:cNvSpPr/>
              <p:nvPr/>
            </p:nvSpPr>
            <p:spPr>
              <a:xfrm>
                <a:off x="4316849" y="2090261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系統架構</a:t>
                </a:r>
              </a:p>
            </p:txBody>
          </p:sp>
        </p:grpSp>
        <p:grpSp>
          <p:nvGrpSpPr>
            <p:cNvPr id="40" name="群組 39">
              <a:extLst>
                <a:ext uri="{FF2B5EF4-FFF2-40B4-BE49-F238E27FC236}">
                  <a16:creationId xmlns:a16="http://schemas.microsoft.com/office/drawing/2014/main" id="{60A8B13F-B8E8-4C6F-A5F9-C327368712D6}"/>
                </a:ext>
              </a:extLst>
            </p:cNvPr>
            <p:cNvGrpSpPr/>
            <p:nvPr/>
          </p:nvGrpSpPr>
          <p:grpSpPr>
            <a:xfrm>
              <a:off x="3666172" y="3600211"/>
              <a:ext cx="2079427" cy="392373"/>
              <a:chOff x="3806904" y="2791301"/>
              <a:chExt cx="2079427" cy="392373"/>
            </a:xfrm>
          </p:grpSpPr>
          <p:sp>
            <p:nvSpPr>
              <p:cNvPr id="61" name="Shape 8">
                <a:extLst>
                  <a:ext uri="{FF2B5EF4-FFF2-40B4-BE49-F238E27FC236}">
                    <a16:creationId xmlns:a16="http://schemas.microsoft.com/office/drawing/2014/main" id="{1A0BEDB9-9D2A-44C4-9402-00C9A0DD0A08}"/>
                  </a:ext>
                </a:extLst>
              </p:cNvPr>
              <p:cNvSpPr/>
              <p:nvPr/>
            </p:nvSpPr>
            <p:spPr>
              <a:xfrm>
                <a:off x="3806904" y="2791301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2" name="Text 9">
                <a:extLst>
                  <a:ext uri="{FF2B5EF4-FFF2-40B4-BE49-F238E27FC236}">
                    <a16:creationId xmlns:a16="http://schemas.microsoft.com/office/drawing/2014/main" id="{07C188ED-AF25-4C8A-9049-1B4B7F0145D2}"/>
                  </a:ext>
                </a:extLst>
              </p:cNvPr>
              <p:cNvSpPr/>
              <p:nvPr/>
            </p:nvSpPr>
            <p:spPr>
              <a:xfrm>
                <a:off x="3917156" y="2889471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3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3" name="Text 10">
                <a:extLst>
                  <a:ext uri="{FF2B5EF4-FFF2-40B4-BE49-F238E27FC236}">
                    <a16:creationId xmlns:a16="http://schemas.microsoft.com/office/drawing/2014/main" id="{252315DA-BCA1-4FA7-AF3C-30500E5627FF}"/>
                  </a:ext>
                </a:extLst>
              </p:cNvPr>
              <p:cNvSpPr/>
              <p:nvPr/>
            </p:nvSpPr>
            <p:spPr>
              <a:xfrm>
                <a:off x="4316849" y="2845237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APP</a:t>
                </a: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功能架構</a:t>
                </a:r>
              </a:p>
            </p:txBody>
          </p:sp>
        </p:grpSp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FCA077B3-3ABD-4805-8853-D87B04F598EF}"/>
                </a:ext>
              </a:extLst>
            </p:cNvPr>
            <p:cNvGrpSpPr/>
            <p:nvPr/>
          </p:nvGrpSpPr>
          <p:grpSpPr>
            <a:xfrm>
              <a:off x="3666172" y="4355187"/>
              <a:ext cx="2079427" cy="392371"/>
              <a:chOff x="3806904" y="3546277"/>
              <a:chExt cx="2079427" cy="392371"/>
            </a:xfrm>
          </p:grpSpPr>
          <p:sp>
            <p:nvSpPr>
              <p:cNvPr id="58" name="Shape 11">
                <a:extLst>
                  <a:ext uri="{FF2B5EF4-FFF2-40B4-BE49-F238E27FC236}">
                    <a16:creationId xmlns:a16="http://schemas.microsoft.com/office/drawing/2014/main" id="{B7CA6F3A-85DA-4F2D-A02D-BD8E99CD9B44}"/>
                  </a:ext>
                </a:extLst>
              </p:cNvPr>
              <p:cNvSpPr/>
              <p:nvPr/>
            </p:nvSpPr>
            <p:spPr>
              <a:xfrm>
                <a:off x="3806904" y="3546277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9" name="Text 12">
                <a:extLst>
                  <a:ext uri="{FF2B5EF4-FFF2-40B4-BE49-F238E27FC236}">
                    <a16:creationId xmlns:a16="http://schemas.microsoft.com/office/drawing/2014/main" id="{E82CD729-CC72-43B2-BAC8-1A0FFF1CEA18}"/>
                  </a:ext>
                </a:extLst>
              </p:cNvPr>
              <p:cNvSpPr/>
              <p:nvPr/>
            </p:nvSpPr>
            <p:spPr>
              <a:xfrm>
                <a:off x="3917156" y="3644445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4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0" name="Text 13">
                <a:extLst>
                  <a:ext uri="{FF2B5EF4-FFF2-40B4-BE49-F238E27FC236}">
                    <a16:creationId xmlns:a16="http://schemas.microsoft.com/office/drawing/2014/main" id="{2EA40AD7-0CAF-4ACD-A71E-C39753689572}"/>
                  </a:ext>
                </a:extLst>
              </p:cNvPr>
              <p:cNvSpPr/>
              <p:nvPr/>
            </p:nvSpPr>
            <p:spPr>
              <a:xfrm>
                <a:off x="4316849" y="3600212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藥盒功能架構</a:t>
                </a:r>
              </a:p>
            </p:txBody>
          </p:sp>
        </p:grpSp>
        <p:grpSp>
          <p:nvGrpSpPr>
            <p:cNvPr id="42" name="群組 41">
              <a:extLst>
                <a:ext uri="{FF2B5EF4-FFF2-40B4-BE49-F238E27FC236}">
                  <a16:creationId xmlns:a16="http://schemas.microsoft.com/office/drawing/2014/main" id="{E7AE7665-35F3-444D-BACB-81FE8DE32441}"/>
                </a:ext>
              </a:extLst>
            </p:cNvPr>
            <p:cNvGrpSpPr/>
            <p:nvPr/>
          </p:nvGrpSpPr>
          <p:grpSpPr>
            <a:xfrm>
              <a:off x="7704117" y="2144196"/>
              <a:ext cx="2079427" cy="392371"/>
              <a:chOff x="3806904" y="4301252"/>
              <a:chExt cx="2079427" cy="392371"/>
            </a:xfrm>
          </p:grpSpPr>
          <p:sp>
            <p:nvSpPr>
              <p:cNvPr id="55" name="Shape 14">
                <a:extLst>
                  <a:ext uri="{FF2B5EF4-FFF2-40B4-BE49-F238E27FC236}">
                    <a16:creationId xmlns:a16="http://schemas.microsoft.com/office/drawing/2014/main" id="{0BB2ADEA-6590-4AE4-8375-1C6D501859CF}"/>
                  </a:ext>
                </a:extLst>
              </p:cNvPr>
              <p:cNvSpPr/>
              <p:nvPr/>
            </p:nvSpPr>
            <p:spPr>
              <a:xfrm>
                <a:off x="3806904" y="4301252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6" name="Text 15">
                <a:extLst>
                  <a:ext uri="{FF2B5EF4-FFF2-40B4-BE49-F238E27FC236}">
                    <a16:creationId xmlns:a16="http://schemas.microsoft.com/office/drawing/2014/main" id="{9286CA33-E513-4EF5-BD19-F2A1EE6092A8}"/>
                  </a:ext>
                </a:extLst>
              </p:cNvPr>
              <p:cNvSpPr/>
              <p:nvPr/>
            </p:nvSpPr>
            <p:spPr>
              <a:xfrm>
                <a:off x="3917156" y="4399420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5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7" name="Text 16">
                <a:extLst>
                  <a:ext uri="{FF2B5EF4-FFF2-40B4-BE49-F238E27FC236}">
                    <a16:creationId xmlns:a16="http://schemas.microsoft.com/office/drawing/2014/main" id="{A9761CFC-5946-4349-B071-0D606A6BD6B4}"/>
                  </a:ext>
                </a:extLst>
              </p:cNvPr>
              <p:cNvSpPr/>
              <p:nvPr/>
            </p:nvSpPr>
            <p:spPr>
              <a:xfrm>
                <a:off x="4316849" y="4355187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專題特點</a:t>
                </a:r>
              </a:p>
            </p:txBody>
          </p:sp>
        </p:grpSp>
        <p:grpSp>
          <p:nvGrpSpPr>
            <p:cNvPr id="43" name="群組 42">
              <a:extLst>
                <a:ext uri="{FF2B5EF4-FFF2-40B4-BE49-F238E27FC236}">
                  <a16:creationId xmlns:a16="http://schemas.microsoft.com/office/drawing/2014/main" id="{06F41A8C-067F-48D8-A83B-9716A4B56B9C}"/>
                </a:ext>
              </a:extLst>
            </p:cNvPr>
            <p:cNvGrpSpPr/>
            <p:nvPr/>
          </p:nvGrpSpPr>
          <p:grpSpPr>
            <a:xfrm>
              <a:off x="7704117" y="2845236"/>
              <a:ext cx="2079427" cy="392373"/>
              <a:chOff x="3806904" y="5056227"/>
              <a:chExt cx="2079427" cy="392373"/>
            </a:xfrm>
          </p:grpSpPr>
          <p:sp>
            <p:nvSpPr>
              <p:cNvPr id="52" name="Shape 17">
                <a:extLst>
                  <a:ext uri="{FF2B5EF4-FFF2-40B4-BE49-F238E27FC236}">
                    <a16:creationId xmlns:a16="http://schemas.microsoft.com/office/drawing/2014/main" id="{7CA159DB-6023-441F-9534-1CAA120CD467}"/>
                  </a:ext>
                </a:extLst>
              </p:cNvPr>
              <p:cNvSpPr/>
              <p:nvPr/>
            </p:nvSpPr>
            <p:spPr>
              <a:xfrm>
                <a:off x="3806904" y="5056227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3" name="Text 18">
                <a:extLst>
                  <a:ext uri="{FF2B5EF4-FFF2-40B4-BE49-F238E27FC236}">
                    <a16:creationId xmlns:a16="http://schemas.microsoft.com/office/drawing/2014/main" id="{2C1D8F2D-26BA-4B3C-8F93-95EE228BDAFA}"/>
                  </a:ext>
                </a:extLst>
              </p:cNvPr>
              <p:cNvSpPr/>
              <p:nvPr/>
            </p:nvSpPr>
            <p:spPr>
              <a:xfrm>
                <a:off x="3917156" y="5154397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6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4" name="Text 19">
                <a:extLst>
                  <a:ext uri="{FF2B5EF4-FFF2-40B4-BE49-F238E27FC236}">
                    <a16:creationId xmlns:a16="http://schemas.microsoft.com/office/drawing/2014/main" id="{CBDB045C-BED8-49B3-8FD3-644FB5539063}"/>
                  </a:ext>
                </a:extLst>
              </p:cNvPr>
              <p:cNvSpPr/>
              <p:nvPr/>
            </p:nvSpPr>
            <p:spPr>
              <a:xfrm>
                <a:off x="4316849" y="5110163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實際操作展示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</p:grpSp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4D93AA6B-20D4-43FF-BACC-3F3BD4131B29}"/>
                </a:ext>
              </a:extLst>
            </p:cNvPr>
            <p:cNvGrpSpPr/>
            <p:nvPr/>
          </p:nvGrpSpPr>
          <p:grpSpPr>
            <a:xfrm>
              <a:off x="7704117" y="3600211"/>
              <a:ext cx="2079427" cy="392371"/>
              <a:chOff x="3806904" y="5811203"/>
              <a:chExt cx="2079427" cy="392371"/>
            </a:xfrm>
          </p:grpSpPr>
          <p:sp>
            <p:nvSpPr>
              <p:cNvPr id="49" name="Shape 20">
                <a:extLst>
                  <a:ext uri="{FF2B5EF4-FFF2-40B4-BE49-F238E27FC236}">
                    <a16:creationId xmlns:a16="http://schemas.microsoft.com/office/drawing/2014/main" id="{33C47076-2140-4BBB-83EE-3FB466CE2A58}"/>
                  </a:ext>
                </a:extLst>
              </p:cNvPr>
              <p:cNvSpPr/>
              <p:nvPr/>
            </p:nvSpPr>
            <p:spPr>
              <a:xfrm>
                <a:off x="3806904" y="5811203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0" name="Text 21">
                <a:extLst>
                  <a:ext uri="{FF2B5EF4-FFF2-40B4-BE49-F238E27FC236}">
                    <a16:creationId xmlns:a16="http://schemas.microsoft.com/office/drawing/2014/main" id="{B31168DE-6461-400F-BA39-C65711AAD311}"/>
                  </a:ext>
                </a:extLst>
              </p:cNvPr>
              <p:cNvSpPr/>
              <p:nvPr/>
            </p:nvSpPr>
            <p:spPr>
              <a:xfrm>
                <a:off x="3917156" y="5909371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7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1" name="Text 22">
                <a:extLst>
                  <a:ext uri="{FF2B5EF4-FFF2-40B4-BE49-F238E27FC236}">
                    <a16:creationId xmlns:a16="http://schemas.microsoft.com/office/drawing/2014/main" id="{041E7B20-84CA-4E26-A4DB-47A36DE9E41C}"/>
                  </a:ext>
                </a:extLst>
              </p:cNvPr>
              <p:cNvSpPr/>
              <p:nvPr/>
            </p:nvSpPr>
            <p:spPr>
              <a:xfrm>
                <a:off x="4316849" y="5865138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en-US" altLang="zh-TW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未來展望</a:t>
                </a:r>
                <a:endParaRPr lang="en-US" altLang="zh-TW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</p:grp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43DF45F9-94D2-4FB7-8FD8-50DED04C6F0F}"/>
                </a:ext>
              </a:extLst>
            </p:cNvPr>
            <p:cNvGrpSpPr/>
            <p:nvPr/>
          </p:nvGrpSpPr>
          <p:grpSpPr>
            <a:xfrm>
              <a:off x="7704117" y="4349360"/>
              <a:ext cx="4515487" cy="392372"/>
              <a:chOff x="3806904" y="6566178"/>
              <a:chExt cx="4515487" cy="392372"/>
            </a:xfrm>
          </p:grpSpPr>
          <p:sp>
            <p:nvSpPr>
              <p:cNvPr id="46" name="Shape 23">
                <a:extLst>
                  <a:ext uri="{FF2B5EF4-FFF2-40B4-BE49-F238E27FC236}">
                    <a16:creationId xmlns:a16="http://schemas.microsoft.com/office/drawing/2014/main" id="{F8C0FCC0-E1C2-4C62-A9B0-323E157DCBF2}"/>
                  </a:ext>
                </a:extLst>
              </p:cNvPr>
              <p:cNvSpPr/>
              <p:nvPr/>
            </p:nvSpPr>
            <p:spPr>
              <a:xfrm>
                <a:off x="3806904" y="6566178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47" name="Text 24">
                <a:extLst>
                  <a:ext uri="{FF2B5EF4-FFF2-40B4-BE49-F238E27FC236}">
                    <a16:creationId xmlns:a16="http://schemas.microsoft.com/office/drawing/2014/main" id="{4E411A71-295E-4B87-80AD-70128F66EA4C}"/>
                  </a:ext>
                </a:extLst>
              </p:cNvPr>
              <p:cNvSpPr/>
              <p:nvPr/>
            </p:nvSpPr>
            <p:spPr>
              <a:xfrm>
                <a:off x="3917156" y="6664347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8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48" name="Text 25">
                <a:extLst>
                  <a:ext uri="{FF2B5EF4-FFF2-40B4-BE49-F238E27FC236}">
                    <a16:creationId xmlns:a16="http://schemas.microsoft.com/office/drawing/2014/main" id="{6B92B374-D7E0-45A0-AFC5-F806CD292A1E}"/>
                  </a:ext>
                </a:extLst>
              </p:cNvPr>
              <p:cNvSpPr/>
              <p:nvPr/>
            </p:nvSpPr>
            <p:spPr>
              <a:xfrm>
                <a:off x="4316849" y="6620113"/>
                <a:ext cx="400554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dirty="0">
                    <a:latin typeface="Times New Roman" panose="02020603050405020304" pitchFamily="18" charset="0"/>
                    <a:ea typeface="標楷體" panose="03000509000000000000" pitchFamily="65" charset="-120"/>
                  </a:rPr>
                  <a:t>工作分配與專題製作時程</a:t>
                </a:r>
              </a:p>
            </p:txBody>
          </p:sp>
        </p:grpSp>
      </p:grpSp>
      <p:sp>
        <p:nvSpPr>
          <p:cNvPr id="126" name="投影片編號版面配置區 125">
            <a:extLst>
              <a:ext uri="{FF2B5EF4-FFF2-40B4-BE49-F238E27FC236}">
                <a16:creationId xmlns:a16="http://schemas.microsoft.com/office/drawing/2014/main" id="{60527735-01F4-4972-85A6-9B21DE754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149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5FFA0F3E-D3C6-41FC-87BD-48451331EB4F}"/>
              </a:ext>
            </a:extLst>
          </p:cNvPr>
          <p:cNvGrpSpPr/>
          <p:nvPr/>
        </p:nvGrpSpPr>
        <p:grpSpPr>
          <a:xfrm>
            <a:off x="595577" y="2082754"/>
            <a:ext cx="3523704" cy="3763007"/>
            <a:chOff x="2348389" y="2901553"/>
            <a:chExt cx="2944058" cy="3696208"/>
          </a:xfrm>
        </p:grpSpPr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7CCDE1FB-59F3-450A-BB75-EC2E27F4A06E}"/>
                </a:ext>
              </a:extLst>
            </p:cNvPr>
            <p:cNvGrpSpPr/>
            <p:nvPr/>
          </p:nvGrpSpPr>
          <p:grpSpPr>
            <a:xfrm>
              <a:off x="2348389" y="2901553"/>
              <a:ext cx="2944058" cy="499943"/>
              <a:chOff x="2348389" y="2901553"/>
              <a:chExt cx="2944058" cy="499943"/>
            </a:xfrm>
          </p:grpSpPr>
          <p:sp>
            <p:nvSpPr>
              <p:cNvPr id="5" name="Shape 2"/>
              <p:cNvSpPr/>
              <p:nvPr/>
            </p:nvSpPr>
            <p:spPr>
              <a:xfrm>
                <a:off x="2348389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" name="Text 3"/>
              <p:cNvSpPr/>
              <p:nvPr/>
            </p:nvSpPr>
            <p:spPr>
              <a:xfrm>
                <a:off x="2506385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1</a:t>
                </a:r>
                <a:endParaRPr lang="en-US" sz="2187" dirty="0"/>
              </a:p>
            </p:txBody>
          </p:sp>
          <p:sp>
            <p:nvSpPr>
              <p:cNvPr id="7" name="Text 4"/>
              <p:cNvSpPr/>
              <p:nvPr/>
            </p:nvSpPr>
            <p:spPr>
              <a:xfrm>
                <a:off x="3070503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目標族群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8" name="Text 5"/>
            <p:cNvSpPr/>
            <p:nvPr/>
          </p:nvSpPr>
          <p:spPr>
            <a:xfrm>
              <a:off x="2789340" y="3437480"/>
              <a:ext cx="2139541" cy="316028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高齡族群。</a:t>
              </a:r>
            </a:p>
            <a:p>
              <a:pPr marL="285739" indent="-285739">
                <a:lnSpc>
                  <a:spcPct val="150000"/>
                </a:lnSpc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慢性病患者。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需要非同住家人協助之用藥者。</a:t>
              </a:r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78BE44DB-728E-45DD-B303-182D328C041C}"/>
              </a:ext>
            </a:extLst>
          </p:cNvPr>
          <p:cNvGrpSpPr/>
          <p:nvPr/>
        </p:nvGrpSpPr>
        <p:grpSpPr>
          <a:xfrm>
            <a:off x="3779831" y="2045998"/>
            <a:ext cx="3876209" cy="4065472"/>
            <a:chOff x="5733574" y="2901553"/>
            <a:chExt cx="3372209" cy="4455661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D26B0BC5-65F2-41E7-AFE2-F147F8E3A4DF}"/>
                </a:ext>
              </a:extLst>
            </p:cNvPr>
            <p:cNvGrpSpPr/>
            <p:nvPr/>
          </p:nvGrpSpPr>
          <p:grpSpPr>
            <a:xfrm>
              <a:off x="5733574" y="2901553"/>
              <a:ext cx="2944058" cy="499943"/>
              <a:chOff x="5733574" y="2901553"/>
              <a:chExt cx="2944058" cy="499943"/>
            </a:xfrm>
          </p:grpSpPr>
          <p:sp>
            <p:nvSpPr>
              <p:cNvPr id="11" name="Shape 8"/>
              <p:cNvSpPr/>
              <p:nvPr/>
            </p:nvSpPr>
            <p:spPr>
              <a:xfrm>
                <a:off x="5733574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12" name="Text 9"/>
              <p:cNvSpPr/>
              <p:nvPr/>
            </p:nvSpPr>
            <p:spPr>
              <a:xfrm>
                <a:off x="5891570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2</a:t>
                </a:r>
                <a:endParaRPr lang="en-US" sz="2187" dirty="0"/>
              </a:p>
            </p:txBody>
          </p:sp>
          <p:sp>
            <p:nvSpPr>
              <p:cNvPr id="13" name="Text 10"/>
              <p:cNvSpPr/>
              <p:nvPr/>
            </p:nvSpPr>
            <p:spPr>
              <a:xfrm>
                <a:off x="6455688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發現問題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14" name="Text 11"/>
            <p:cNvSpPr/>
            <p:nvPr/>
          </p:nvSpPr>
          <p:spPr>
            <a:xfrm>
              <a:off x="6075999" y="3453036"/>
              <a:ext cx="3029784" cy="390417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如今社會上出現越來越多的慢性病患者他們需要長期定時服藥。</a:t>
              </a:r>
              <a:endPara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高齡者可能因記憶力逐漸衰退，導致忘記吃藥，需要有人提醒。</a:t>
              </a: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84B1AB21-743A-4D7D-8057-4AFCAAFCD222}"/>
              </a:ext>
            </a:extLst>
          </p:cNvPr>
          <p:cNvGrpSpPr/>
          <p:nvPr/>
        </p:nvGrpSpPr>
        <p:grpSpPr>
          <a:xfrm>
            <a:off x="8013906" y="2084940"/>
            <a:ext cx="3892957" cy="3830668"/>
            <a:chOff x="9118759" y="2901553"/>
            <a:chExt cx="4358409" cy="4206348"/>
          </a:xfrm>
        </p:grpSpPr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F0F6B7FA-DB42-4D39-A352-558826D7BA28}"/>
                </a:ext>
              </a:extLst>
            </p:cNvPr>
            <p:cNvGrpSpPr/>
            <p:nvPr/>
          </p:nvGrpSpPr>
          <p:grpSpPr>
            <a:xfrm>
              <a:off x="9118759" y="2901553"/>
              <a:ext cx="2944058" cy="499943"/>
              <a:chOff x="9118759" y="2901553"/>
              <a:chExt cx="2944058" cy="499943"/>
            </a:xfrm>
          </p:grpSpPr>
          <p:sp>
            <p:nvSpPr>
              <p:cNvPr id="16" name="Shape 13"/>
              <p:cNvSpPr/>
              <p:nvPr/>
            </p:nvSpPr>
            <p:spPr>
              <a:xfrm>
                <a:off x="9118759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17" name="Text 14"/>
              <p:cNvSpPr/>
              <p:nvPr/>
            </p:nvSpPr>
            <p:spPr>
              <a:xfrm>
                <a:off x="9276755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3</a:t>
                </a:r>
                <a:endParaRPr lang="en-US" sz="2187" dirty="0"/>
              </a:p>
            </p:txBody>
          </p:sp>
          <p:sp>
            <p:nvSpPr>
              <p:cNvPr id="18" name="Text 15"/>
              <p:cNvSpPr/>
              <p:nvPr/>
            </p:nvSpPr>
            <p:spPr>
              <a:xfrm>
                <a:off x="9840873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解決什麼問題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19" name="Text 16"/>
            <p:cNvSpPr/>
            <p:nvPr/>
          </p:nvSpPr>
          <p:spPr>
            <a:xfrm>
              <a:off x="9909094" y="3574970"/>
              <a:ext cx="3568074" cy="353293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忘記吃藥。</a:t>
              </a:r>
            </a:p>
            <a:p>
              <a:pPr marL="285739" indent="-285739">
                <a:lnSpc>
                  <a:spcPct val="150000"/>
                </a:lnSpc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忘記已經吃過藥。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在不正確的時間吃藥。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就醫時，有完整的用藥數據。</a:t>
              </a:r>
            </a:p>
          </p:txBody>
        </p:sp>
      </p:grpSp>
      <p:sp>
        <p:nvSpPr>
          <p:cNvPr id="23" name="Text 20"/>
          <p:cNvSpPr/>
          <p:nvPr/>
        </p:nvSpPr>
        <p:spPr>
          <a:xfrm>
            <a:off x="8103085" y="4809581"/>
            <a:ext cx="2034083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sp>
        <p:nvSpPr>
          <p:cNvPr id="37" name="標題 36">
            <a:extLst>
              <a:ext uri="{FF2B5EF4-FFF2-40B4-BE49-F238E27FC236}">
                <a16:creationId xmlns:a16="http://schemas.microsoft.com/office/drawing/2014/main" id="{D4E1247C-4C59-4B2B-A2E3-A40945F6D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開發目的</a:t>
            </a:r>
          </a:p>
        </p:txBody>
      </p:sp>
      <p:sp>
        <p:nvSpPr>
          <p:cNvPr id="38" name="投影片編號版面配置區 37">
            <a:extLst>
              <a:ext uri="{FF2B5EF4-FFF2-40B4-BE49-F238E27FC236}">
                <a16:creationId xmlns:a16="http://schemas.microsoft.com/office/drawing/2014/main" id="{778AA130-9E67-409D-92E7-280FA8F0F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3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2373162" y="1451439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用藥提醒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373161" y="1939248"/>
            <a:ext cx="6054576" cy="659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透過蜂鳴器發出聲音提醒用戶按時用藥。</a:t>
            </a:r>
          </a:p>
        </p:txBody>
      </p:sp>
      <p:sp>
        <p:nvSpPr>
          <p:cNvPr id="7" name="Text 4"/>
          <p:cNvSpPr/>
          <p:nvPr/>
        </p:nvSpPr>
        <p:spPr>
          <a:xfrm>
            <a:off x="2373161" y="2739148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遠端設定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373161" y="3266834"/>
            <a:ext cx="5731746" cy="659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用戶可以透過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遠端設定用藥的時間。</a:t>
            </a:r>
          </a:p>
        </p:txBody>
      </p:sp>
      <p:sp>
        <p:nvSpPr>
          <p:cNvPr id="9" name="Text 6"/>
          <p:cNvSpPr/>
          <p:nvPr/>
        </p:nvSpPr>
        <p:spPr>
          <a:xfrm>
            <a:off x="2373160" y="4070121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遠程監測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373159" y="4682738"/>
            <a:ext cx="6406947" cy="4843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用戶可以透過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監控非同住家人之用藥情況。</a:t>
            </a:r>
          </a:p>
        </p:txBody>
      </p:sp>
      <p:sp>
        <p:nvSpPr>
          <p:cNvPr id="11" name="Text 8"/>
          <p:cNvSpPr/>
          <p:nvPr/>
        </p:nvSpPr>
        <p:spPr>
          <a:xfrm>
            <a:off x="2373162" y="5365640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協助醫師追蹤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373165" y="5885919"/>
            <a:ext cx="8355449" cy="5408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就醫時，可利用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調出用藥數據，協助醫師調整治療策略。</a:t>
            </a:r>
          </a:p>
        </p:txBody>
      </p:sp>
      <p:sp>
        <p:nvSpPr>
          <p:cNvPr id="13" name="Text 10"/>
          <p:cNvSpPr/>
          <p:nvPr/>
        </p:nvSpPr>
        <p:spPr>
          <a:xfrm>
            <a:off x="1956991" y="4699397"/>
            <a:ext cx="8277919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32"/>
              </a:lnSpc>
            </a:pPr>
            <a:endParaRPr lang="en-US" sz="1458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295727F8-BB45-4DA2-82D6-091FE083E40F}"/>
              </a:ext>
            </a:extLst>
          </p:cNvPr>
          <p:cNvSpPr/>
          <p:nvPr/>
        </p:nvSpPr>
        <p:spPr>
          <a:xfrm>
            <a:off x="1657803" y="1361552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81A88499-FFE1-4844-B361-53310261744D}"/>
              </a:ext>
            </a:extLst>
          </p:cNvPr>
          <p:cNvSpPr/>
          <p:nvPr/>
        </p:nvSpPr>
        <p:spPr>
          <a:xfrm>
            <a:off x="1846907" y="1403977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14329DB5-CA86-439D-98BF-800B51CB1D20}"/>
              </a:ext>
            </a:extLst>
          </p:cNvPr>
          <p:cNvSpPr/>
          <p:nvPr/>
        </p:nvSpPr>
        <p:spPr>
          <a:xfrm>
            <a:off x="1657803" y="2672450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E6A89805-BDFA-4AD3-B18A-74859F3ADD12}"/>
              </a:ext>
            </a:extLst>
          </p:cNvPr>
          <p:cNvSpPr/>
          <p:nvPr/>
        </p:nvSpPr>
        <p:spPr>
          <a:xfrm>
            <a:off x="1846907" y="2714875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AF87C885-64B8-4ED2-BF1D-12ECA0C6D8FC}"/>
              </a:ext>
            </a:extLst>
          </p:cNvPr>
          <p:cNvSpPr/>
          <p:nvPr/>
        </p:nvSpPr>
        <p:spPr>
          <a:xfrm>
            <a:off x="1657803" y="3978864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FDE15A61-C277-4BB4-B8F4-9862F03EBDD6}"/>
              </a:ext>
            </a:extLst>
          </p:cNvPr>
          <p:cNvSpPr/>
          <p:nvPr/>
        </p:nvSpPr>
        <p:spPr>
          <a:xfrm>
            <a:off x="1846907" y="4021289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BDAD2E19-58AA-401A-8058-43A45D92B410}"/>
              </a:ext>
            </a:extLst>
          </p:cNvPr>
          <p:cNvSpPr/>
          <p:nvPr/>
        </p:nvSpPr>
        <p:spPr>
          <a:xfrm>
            <a:off x="1657803" y="5289539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257D61E1-DF92-477B-B217-1639C32DCB00}"/>
              </a:ext>
            </a:extLst>
          </p:cNvPr>
          <p:cNvSpPr/>
          <p:nvPr/>
        </p:nvSpPr>
        <p:spPr>
          <a:xfrm>
            <a:off x="1846907" y="5331964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4B63F0D-85E5-43E3-AE5D-58A11ED6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b="1" kern="0" spc="-72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adonis-web" pitchFamily="34" charset="-120"/>
              </a:rPr>
              <a:t>專題特點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5BF7083-6026-4656-ABDB-D584EA1D8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4</a:t>
            </a:fld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A1CDD42-8BC2-4BA0-B743-0BFB5EBCB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17" y="1242967"/>
            <a:ext cx="8752162" cy="5438472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802DD57-5D24-412E-82B0-1E522C3C7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4800" b="1" kern="0" spc="-68" dirty="0">
                <a:solidFill>
                  <a:srgbClr val="000000"/>
                </a:solidFill>
                <a:latin typeface="標楷體" panose="03000509000000000000" pitchFamily="65" charset="-120"/>
                <a:cs typeface="adonis-web" pitchFamily="34" charset="-120"/>
              </a:rPr>
              <a:t>系統架構</a:t>
            </a:r>
            <a:endParaRPr lang="zh-TW" altLang="en-US" dirty="0">
              <a:latin typeface="標楷體" panose="03000509000000000000" pitchFamily="65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B46DD31-6A71-4630-B949-44DDDD39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5</a:t>
            </a:fld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3E68DF1-D45B-4357-96A1-350C33091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8601"/>
            <a:ext cx="12192000" cy="55293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0B54614-C701-4BF5-A555-745AEF05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</a:t>
            </a:r>
            <a:r>
              <a:rPr lang="zh-TW" altLang="en-US" dirty="0"/>
              <a:t>功能 </a:t>
            </a:r>
            <a:r>
              <a:rPr lang="en-US" altLang="zh-TW" dirty="0"/>
              <a:t>- </a:t>
            </a:r>
            <a:r>
              <a:rPr lang="zh-TW" altLang="en-US" dirty="0"/>
              <a:t>設定用藥資訊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08BAD0-3073-42AE-ADB4-1C1AB3773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6</a:t>
            </a:fld>
            <a:endParaRPr lang="zh-TW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C837121-9CBD-4D58-9FD9-D948070B5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485"/>
            <a:ext cx="12192000" cy="558751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C9406E6-0B10-43E2-B006-FF19E27A0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</a:t>
            </a:r>
            <a:r>
              <a:rPr lang="zh-TW" altLang="en-US" dirty="0"/>
              <a:t>功能 </a:t>
            </a:r>
            <a:r>
              <a:rPr lang="en-US" altLang="zh-TW" dirty="0"/>
              <a:t>- </a:t>
            </a:r>
            <a:r>
              <a:rPr lang="zh-TW" altLang="en-US" dirty="0"/>
              <a:t>查詢用藥紀錄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8A7388-B91D-43B4-B8F0-F7F2645B6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7</a:t>
            </a:fld>
            <a:endParaRPr lang="zh-TW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33A2A4D-7AFD-4F98-ABD4-F93390395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" y="1839490"/>
            <a:ext cx="12192000" cy="453575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D840DF3-E79C-4CD2-93D2-D682742C8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藥盒功能</a:t>
            </a:r>
            <a:r>
              <a:rPr lang="en-US" altLang="zh-TW" dirty="0"/>
              <a:t>-</a:t>
            </a:r>
            <a:r>
              <a:rPr lang="zh-TW" altLang="en-US" dirty="0"/>
              <a:t>提醒機制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F8250A-24A0-463B-A2BF-4D750CBD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8</a:t>
            </a:fld>
            <a:endParaRPr lang="zh-TW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9D4E704-4FC2-462D-8A7D-34F5C670C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586" y="1262006"/>
            <a:ext cx="10630829" cy="559599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DF56A6E-4AD6-4B04-B920-1737E47FB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藥盒功能</a:t>
            </a:r>
            <a:r>
              <a:rPr lang="en-US" altLang="zh-TW" dirty="0"/>
              <a:t>-</a:t>
            </a:r>
            <a:r>
              <a:rPr lang="zh-TW" altLang="en-US" dirty="0"/>
              <a:t>取藥狀態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802922-5F7A-44DF-84DC-C55D42F29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9</a:t>
            </a:fld>
            <a:endParaRPr lang="zh-TW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440</Words>
  <Application>Microsoft Office PowerPoint</Application>
  <PresentationFormat>寬螢幕</PresentationFormat>
  <Paragraphs>107</Paragraphs>
  <Slides>15</Slides>
  <Notes>12</Notes>
  <HiddenSlides>1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2" baseType="lpstr">
      <vt:lpstr>adonis-web</vt:lpstr>
      <vt:lpstr>標楷體</vt:lpstr>
      <vt:lpstr>Arial</vt:lpstr>
      <vt:lpstr>Calibri</vt:lpstr>
      <vt:lpstr>Source Sans Pro</vt:lpstr>
      <vt:lpstr>Times New Roman</vt:lpstr>
      <vt:lpstr>Office 佈景主題</vt:lpstr>
      <vt:lpstr>智慧藥盒與用藥提醒</vt:lpstr>
      <vt:lpstr>大綱</vt:lpstr>
      <vt:lpstr>開發目的</vt:lpstr>
      <vt:lpstr>專題特點</vt:lpstr>
      <vt:lpstr>系統架構</vt:lpstr>
      <vt:lpstr>APP功能 - 設定用藥資訊</vt:lpstr>
      <vt:lpstr>APP功能 - 查詢用藥紀錄</vt:lpstr>
      <vt:lpstr>藥盒功能-提醒機制</vt:lpstr>
      <vt:lpstr>藥盒功能-取藥狀態</vt:lpstr>
      <vt:lpstr>實際操作展示</vt:lpstr>
      <vt:lpstr>未來展望</vt:lpstr>
      <vt:lpstr>專題製作時程圖</vt:lpstr>
      <vt:lpstr>報告結束，感謝您的聆聽</vt:lpstr>
      <vt:lpstr>Demo 影片展示</vt:lpstr>
      <vt:lpstr>專案實作分工說明及自我評分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drugbox2</dc:creator>
  <cp:lastModifiedBy>drugbox2</cp:lastModifiedBy>
  <cp:revision>18</cp:revision>
  <dcterms:created xsi:type="dcterms:W3CDTF">2023-11-13T08:41:40Z</dcterms:created>
  <dcterms:modified xsi:type="dcterms:W3CDTF">2023-11-16T03:16:30Z</dcterms:modified>
</cp:coreProperties>
</file>

<file path=docProps/thumbnail.jpeg>
</file>